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89" r:id="rId2"/>
  </p:sldMasterIdLst>
  <p:notesMasterIdLst>
    <p:notesMasterId r:id="rId22"/>
  </p:notesMasterIdLst>
  <p:sldIdLst>
    <p:sldId id="317" r:id="rId3"/>
    <p:sldId id="357" r:id="rId4"/>
    <p:sldId id="358" r:id="rId5"/>
    <p:sldId id="360" r:id="rId6"/>
    <p:sldId id="359" r:id="rId7"/>
    <p:sldId id="361" r:id="rId8"/>
    <p:sldId id="362" r:id="rId9"/>
    <p:sldId id="363" r:id="rId10"/>
    <p:sldId id="365" r:id="rId11"/>
    <p:sldId id="373" r:id="rId12"/>
    <p:sldId id="364" r:id="rId13"/>
    <p:sldId id="372" r:id="rId14"/>
    <p:sldId id="367" r:id="rId15"/>
    <p:sldId id="368" r:id="rId16"/>
    <p:sldId id="366" r:id="rId17"/>
    <p:sldId id="374" r:id="rId18"/>
    <p:sldId id="369" r:id="rId19"/>
    <p:sldId id="370" r:id="rId20"/>
    <p:sldId id="3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08"/>
  </p:normalViewPr>
  <p:slideViewPr>
    <p:cSldViewPr snapToGrid="0" snapToObjects="1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2-09T18:15:56.920"/>
    </inkml:context>
    <inkml:brush xml:id="br0">
      <inkml:brushProperty name="width" value="0.15875" units="cm"/>
      <inkml:brushProperty name="height" value="0.15875" units="cm"/>
      <inkml:brushProperty name="fitToCurve" value="1"/>
    </inkml:brush>
  </inkml:definitions>
  <inkml:traceGroup>
    <inkml:annotationXML>
      <emma:emma xmlns:emma="http://www.w3.org/2003/04/emma" version="1.0">
        <emma:interpretation id="{53D5EA6E-59CC-4CA1-B857-7DDCB258856D}" emma:medium="tactile" emma:mode="ink">
          <msink:context xmlns:msink="http://schemas.microsoft.com/ink/2010/main" type="writingRegion" rotatedBoundingBox="13566,9292 13579,9292 13579,9305 13566,9305"/>
        </emma:interpretation>
      </emma:emma>
    </inkml:annotationXML>
    <inkml:traceGroup>
      <inkml:annotationXML>
        <emma:emma xmlns:emma="http://www.w3.org/2003/04/emma" version="1.0">
          <emma:interpretation id="{B07D9E01-949C-4974-8F64-DDB2CA972E2B}" emma:medium="tactile" emma:mode="ink">
            <msink:context xmlns:msink="http://schemas.microsoft.com/ink/2010/main" type="paragraph" rotatedBoundingBox="13566,9292 13579,9292 13579,9305 13566,93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72DA421-133E-4783-A4BA-B696DB55D0F9}" emma:medium="tactile" emma:mode="ink">
              <msink:context xmlns:msink="http://schemas.microsoft.com/ink/2010/main" type="line" rotatedBoundingBox="13566,9292 13579,9292 13579,9305 13566,9305"/>
            </emma:interpretation>
          </emma:emma>
        </inkml:annotationXML>
        <inkml:traceGroup>
          <inkml:annotationXML>
            <emma:emma xmlns:emma="http://www.w3.org/2003/04/emma" version="1.0">
              <emma:interpretation id="{7184E3FD-5C11-459D-AA59-B01E857FD719}" emma:medium="tactile" emma:mode="ink">
                <msink:context xmlns:msink="http://schemas.microsoft.com/ink/2010/main" type="inkWord" rotatedBoundingBox="13566,9292 13579,9292 13579,9305 13566,930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9857-327 225 0,'10'-13'0'0,"-17"15"-24"0,17-2-4 16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2-09T18:26:05.259"/>
    </inkml:context>
    <inkml:brush xml:id="br0">
      <inkml:brushProperty name="width" value="0.15875" units="cm"/>
      <inkml:brushProperty name="height" value="0.15875" units="cm"/>
      <inkml:brushProperty name="fitToCurve" value="1"/>
    </inkml:brush>
  </inkml:definitions>
  <inkml:traceGroup>
    <inkml:annotationXML>
      <emma:emma xmlns:emma="http://www.w3.org/2003/04/emma" version="1.0">
        <emma:interpretation id="{07A381BC-41B2-4E90-9633-D60A3AEF66AF}" emma:medium="tactile" emma:mode="ink">
          <msink:context xmlns:msink="http://schemas.microsoft.com/ink/2010/main" type="writingRegion" rotatedBoundingBox="6787,3238 6798,3238 6798,3282 6787,3282"/>
        </emma:interpretation>
      </emma:emma>
    </inkml:annotationXML>
    <inkml:traceGroup>
      <inkml:annotationXML>
        <emma:emma xmlns:emma="http://www.w3.org/2003/04/emma" version="1.0">
          <emma:interpretation id="{7D2AD0A6-AE09-47F3-A5BE-3D7FEB27301A}" emma:medium="tactile" emma:mode="ink">
            <msink:context xmlns:msink="http://schemas.microsoft.com/ink/2010/main" type="paragraph" rotatedBoundingBox="6787,3238 6798,3238 6798,3282 6787,32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6EF6D68-F2C6-4F40-933A-1EBB69A2B3C3}" emma:medium="tactile" emma:mode="ink">
              <msink:context xmlns:msink="http://schemas.microsoft.com/ink/2010/main" type="line" rotatedBoundingBox="6787,3238 6798,3238 6798,3282 6787,3282"/>
            </emma:interpretation>
          </emma:emma>
        </inkml:annotationXML>
        <inkml:traceGroup>
          <inkml:annotationXML>
            <emma:emma xmlns:emma="http://www.w3.org/2003/04/emma" version="1.0">
              <emma:interpretation id="{8362078C-8FB1-4400-8113-E8314C7D0AF7}" emma:medium="tactile" emma:mode="ink">
                <msink:context xmlns:msink="http://schemas.microsoft.com/ink/2010/main" type="inkWord" rotatedBoundingBox="6787,3238 6798,3238 6798,3282 6787,3282"/>
              </emma:interpretation>
              <emma:one-of disjunction-type="recognition" id="oneOf0">
                <emma:interpretation id="interp0" emma:lang="" emma:confidence="0">
                  <emma:literal>{</emma:literal>
                </emma:interpretation>
                <emma:interpretation id="interp1" emma:lang="" emma:confidence="0">
                  <emma:literal>}</emma:literal>
                </emma:interpretation>
                <emma:interpretation id="interp2" emma:lang="" emma:confidence="0">
                  <emma:literal>g</emma:literal>
                </emma:interpretation>
                <emma:interpretation id="interp3" emma:lang="" emma:confidence="0">
                  <emma:literal>9</emma:literal>
                </emma:interpretation>
                <emma:interpretation id="interp4" emma:lang="" emma:confidence="0">
                  <emma:literal>q</emma:literal>
                </emma:interpretation>
              </emma:one-of>
            </emma:emma>
          </inkml:annotationXML>
          <inkml:trace contextRef="#ctx0" brushRef="#br0">11 5 177 0,'-6'-6'24'0,"6"10"-22"16,0-2 7-16,-3 0 19 15,3 2-1-15,3-4-13 16,-6 5-10-16,6-2-4 15,-6-3 0-15,6 0-2 16,-8 0-2-16,7 0-11 16,1 5-25-1,-8 14-11-15</inkml:trace>
        </inkml:traceGroup>
      </inkml:traceGroup>
    </inkml:traceGroup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D4CD2-034E-C744-802C-829E81833508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4DA63-A903-2B4A-A130-F79F89CE4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3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3DA8EE-BE46-464A-B9ED-639C808FE5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5822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-1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1272550"/>
            <a:ext cx="12192000" cy="724065"/>
          </a:xfrm>
          <a:prstGeom prst="rect">
            <a:avLst/>
          </a:prstGeom>
        </p:spPr>
        <p:txBody>
          <a:bodyPr/>
          <a:lstStyle>
            <a:lvl1pPr>
              <a:defRPr sz="6667" b="1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3333685"/>
            <a:ext cx="12192000" cy="109643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2400" dirty="0"/>
              <a:t>DEPARTMENT OR SUBTITLE</a:t>
            </a:r>
          </a:p>
          <a:p>
            <a:r>
              <a:rPr lang="en-US" sz="2400" dirty="0"/>
              <a:t>XX/XX/XX</a:t>
            </a:r>
          </a:p>
        </p:txBody>
      </p:sp>
      <p:pic>
        <p:nvPicPr>
          <p:cNvPr id="12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105" y="5217379"/>
            <a:ext cx="4579788" cy="11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85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192000" cy="6372224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3/7/2019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391155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3/7/2019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7916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990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050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797BD-EE70-EE41-8811-F7DDAEBF7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18BB4A-8179-394A-ADBC-02A7751B7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66A5F-DC56-1049-A80F-61C2A62FD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03C32-0679-FA4A-89D9-BC4B4F5D1E88}" type="datetime1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9981B-8798-3C4C-9232-E4581A1E3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4F767-1AA0-6A48-B127-E1B251ACF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1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EC265-27C6-FA4E-82F5-04CA68C0D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5120A-9D3E-C448-B4DA-6A03BE166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92F21-A036-FE41-9AD2-B62E81B81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C0D17-A2AD-EC40-B731-49C628BF345B}" type="datetime1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0833E-ED8F-2E49-8EB8-CF7425923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D9855-5565-514A-B04D-41F5A35F3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27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DBB82-650F-8444-A90E-76E212D9A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87FBC-E861-D94B-8F0D-10DED6B99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115B7-1865-674E-871A-78B7DC700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10A0C-2601-4E42-BF4A-8E4CAF4E777E}" type="datetime1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14E96-5FAE-BE4C-966C-EC44900E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FA1B3-0116-7349-BDCA-B379688D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25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6ECD0-2D66-3948-9358-88F8B257A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FC5F2-A671-7E4E-A2E3-7A1C6E73E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32131-EC12-534F-80D1-272E6928F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96494-18A2-7349-9D7F-118257F15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F2E34-6A78-814B-B81C-425DDA89FA62}" type="datetime1">
              <a:rPr lang="en-US" smtClean="0"/>
              <a:t>3/7/2019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AB3F3-1403-B448-AB10-F1FE20000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D1B9D-364B-ED42-9A10-A907E0AC6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44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63852-DC57-E04C-99A8-7B54A4069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4E325-0269-5042-8F4A-1020D9397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1412D-F5BB-EF4F-8334-DB8E808E8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3E7CA6-C875-B84D-88BE-C3861E87D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E927C0-9752-3242-B5CD-3F0565EEAD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BA5F3D-7BD5-7E4A-824F-72128E82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BE58-B347-5642-BBCF-DF1C15F9AA0A}" type="datetime1">
              <a:rPr lang="en-US" smtClean="0"/>
              <a:t>3/7/2019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D099D1-3AF2-3F4E-97EE-8CCDFA07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7901F1-AB98-D341-9269-12A433AB7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45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5C43-A7E4-7A49-872F-2E51B61D8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7CB87A-AA4D-E341-9250-8F4E8A98C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0807-AA90-4F44-9F9A-2C642BD318CB}" type="datetime1">
              <a:rPr lang="en-US" smtClean="0"/>
              <a:t>3/7/2019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51508-AD47-2540-84A7-817905653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981D5A-F27D-BE4B-87AC-D6018E23B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0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709608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88430" y="3549698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1986" y="5846065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XX/XX/XX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gardel2\Desktop\Brand Approval Reference\Rensselaer Logo Layered Files\RF0010-01 Rensselaer Large Logo\CMYK\PNGs\RF0010-01 Rensselaer Large Logo-with Tagline CMYK-TwoCol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7567" y="778934"/>
            <a:ext cx="4887503" cy="118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865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6167FD-A645-3147-8CA1-40749600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704B-5CFB-AB41-B054-A64A09B59A9F}" type="datetime1">
              <a:rPr lang="en-US" smtClean="0"/>
              <a:t>3/7/2019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B43459-2D90-8A42-AD19-C0B1EC858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0B2E9-B512-AD4B-A9EC-0BB76DD6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24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BF823-4412-6F42-AA8C-5B755AB02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CC729-8CD1-2047-83FE-A93A58A76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24A727-9BD3-1349-812F-645807193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0EC7AD-B3EB-3D41-8F5E-269E6B2A6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41600-3BC1-6242-9E9B-F3663BA9032C}" type="datetime1">
              <a:rPr lang="en-US" smtClean="0"/>
              <a:t>3/7/2019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10E2A-501B-544C-A57E-BE452846D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D4D60-E0A8-AD4B-BC61-887A0C4BA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66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DCD0-4E2B-DB43-AEB1-F6D3DE8A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CB6224-1856-FB41-A4CF-DF2A0B5C6F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550EED-734F-734C-ACB2-71394B494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5D603-3185-DB4F-A10D-12972388C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0F584-6B79-C143-8938-204C6F2F8CBC}" type="datetime1">
              <a:rPr lang="en-US" smtClean="0"/>
              <a:t>3/7/2019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606A4-982F-5245-AECE-D6B1023F4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9AB63-3595-FD47-B53F-E530CEBB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765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87FA-223D-2247-BA4A-B15FF3D9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2889FB-923B-3C4C-A264-8AA6EBA57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F99B9-3F66-354C-A547-6061BCE07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3E9E-748F-6048-AE9A-39C63B7BF76B}" type="datetime1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5FB7E-9ED8-6546-8D0C-CE4E08C7B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73ADE-2D98-524A-9B0C-4D0C772BA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38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A60CF9-E77D-A640-95BD-DA7CEC8A9B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F95814-0EED-8A4F-98ED-BC55B4E47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00CC8-D43C-C84D-B0DF-34FEC07D3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44904-EF37-DC4A-A0FE-3CB87704FCBC}" type="datetime1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D590D-1BF1-D943-8794-A888D6677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40F07-77AB-854C-8603-D93DAC393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8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-1442406964439-e46ab8eff7c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t="14075" r="531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430" y="2943777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1986" y="5132468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11/30/17</a:t>
            </a:r>
          </a:p>
        </p:txBody>
      </p:sp>
      <p:pic>
        <p:nvPicPr>
          <p:cNvPr id="3075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7" y="5864001"/>
            <a:ext cx="2709476" cy="50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060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3/7/2019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99222" y="1051972"/>
            <a:ext cx="8343900" cy="2438400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2745750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96000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3/7/2019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0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99222" y="1041401"/>
            <a:ext cx="8343900" cy="278027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602798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3/7/2019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20376" y="1032924"/>
            <a:ext cx="5432957" cy="2788749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450185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6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1"/>
            <a:ext cx="12192001" cy="639054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bg1"/>
                </a:solidFill>
              </a:defRPr>
            </a:lvl2pPr>
            <a:lvl3pPr marL="531271" indent="-228594"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bg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3/7/2019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98451" y="1023066"/>
            <a:ext cx="6817783" cy="253611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169454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3134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3671" y="4274833"/>
            <a:ext cx="10972800" cy="1143000"/>
          </a:xfrm>
          <a:prstGeom prst="rect">
            <a:avLst/>
          </a:prstGeom>
        </p:spPr>
        <p:txBody>
          <a:bodyPr vert="horz"/>
          <a:lstStyle>
            <a:lvl1pPr algn="l">
              <a:defRPr sz="7200"/>
            </a:lvl1pPr>
          </a:lstStyle>
          <a:p>
            <a:pPr>
              <a:lnSpc>
                <a:spcPct val="80000"/>
              </a:lnSpc>
            </a:pP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is an excellent location </a:t>
            </a:r>
            <a:b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for a quote.</a:t>
            </a: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sp>
        <p:nvSpPr>
          <p:cNvPr id="9" name="Rectangle 8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3/7/2019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8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24418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695349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 userDrawn="1"/>
        </p:nvSpPr>
        <p:spPr>
          <a:xfrm>
            <a:off x="285674" y="749447"/>
            <a:ext cx="11087801" cy="96542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kern="1200" spc="0" baseline="0">
                <a:solidFill>
                  <a:srgbClr val="FFFFF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sz="5333" b="1" dirty="0">
                <a:solidFill>
                  <a:srgbClr val="54585A"/>
                </a:solidFill>
              </a:rPr>
              <a:t>Divider Slide 1</a:t>
            </a:r>
            <a:br>
              <a:rPr lang="en-US" sz="5333" b="1" dirty="0">
                <a:solidFill>
                  <a:srgbClr val="54585A"/>
                </a:solidFill>
              </a:rPr>
            </a:br>
            <a:r>
              <a:rPr lang="en-US" sz="5333" b="1" dirty="0">
                <a:solidFill>
                  <a:srgbClr val="54585A"/>
                </a:solidFill>
              </a:rPr>
              <a:t>Two Lines Max</a:t>
            </a: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3/7/2019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2069398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2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23FA5D-9CAF-714F-AB2A-BE4EE5231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D3C97-7F1C-2A49-8E10-0EC7CD33C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4AF73-E8AC-3C43-8520-2677CF0F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26ED2-FC95-2D48-B30E-8E63605ABB54}" type="datetime1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712F1-1888-394F-8FF2-850AB922A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C2B51-6B1A-3545-8AB5-C2F0D51C1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CE5F3-0296-3D48-A0F0-A60BF65F4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66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ython-excel.org/" TargetMode="Externa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5229" y="4954385"/>
            <a:ext cx="11087801" cy="609435"/>
          </a:xfrm>
        </p:spPr>
        <p:txBody>
          <a:bodyPr/>
          <a:lstStyle/>
          <a:p>
            <a:r>
              <a:rPr lang="en-US" dirty="0"/>
              <a:t>DEPARTMENT OF COMPUTER SCIENCE     |    </a:t>
            </a:r>
            <a:r>
              <a:rPr lang="en-US" dirty="0" smtClean="0"/>
              <a:t>02/11/2019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430" y="1903616"/>
            <a:ext cx="11087801" cy="1972157"/>
          </a:xfrm>
        </p:spPr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9: </a:t>
            </a:r>
            <a:r>
              <a:rPr lang="en-US" dirty="0"/>
              <a:t>Introduction to Computer Programming Course - CS1010</a:t>
            </a:r>
          </a:p>
        </p:txBody>
      </p:sp>
    </p:spTree>
    <p:extLst>
      <p:ext uri="{BB962C8B-B14F-4D97-AF65-F5344CB8AC3E}">
        <p14:creationId xmlns:p14="http://schemas.microsoft.com/office/powerpoint/2010/main" val="10118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packages already created for almost all use cases you can think of in Python.</a:t>
            </a:r>
          </a:p>
          <a:p>
            <a:r>
              <a:rPr lang="en-US" dirty="0" smtClean="0"/>
              <a:t>A quick google search will lead you to the </a:t>
            </a:r>
            <a:r>
              <a:rPr lang="en-US" dirty="0" err="1" smtClean="0"/>
              <a:t>PiPy</a:t>
            </a:r>
            <a:r>
              <a:rPr lang="en-US" dirty="0" smtClean="0"/>
              <a:t> page for the package or the package documentation.</a:t>
            </a:r>
          </a:p>
          <a:p>
            <a:pPr lvl="1"/>
            <a:r>
              <a:rPr lang="en-US" dirty="0" smtClean="0"/>
              <a:t>Type python package for &lt;function you want&gt;</a:t>
            </a:r>
          </a:p>
          <a:p>
            <a:pPr lvl="1"/>
            <a:r>
              <a:rPr lang="en-US" dirty="0" smtClean="0"/>
              <a:t>For example for : Python package for excel you will find this link:</a:t>
            </a:r>
          </a:p>
          <a:p>
            <a:pPr lvl="1"/>
            <a:r>
              <a:rPr lang="en-US" dirty="0">
                <a:hlinkClick r:id="rId2"/>
              </a:rPr>
              <a:t>http://www.python-excel.org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Windows user can use command prompt.</a:t>
            </a:r>
          </a:p>
          <a:p>
            <a:r>
              <a:rPr lang="en-US" dirty="0" smtClean="0"/>
              <a:t>Mac Users use Terminal Window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33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Python </a:t>
            </a:r>
            <a:r>
              <a:rPr lang="en-US" dirty="0"/>
              <a:t>Imaging Library </a:t>
            </a:r>
            <a:r>
              <a:rPr lang="en-US" dirty="0" smtClean="0"/>
              <a:t>is PIL.</a:t>
            </a:r>
          </a:p>
          <a:p>
            <a:r>
              <a:rPr lang="en-US" dirty="0" smtClean="0"/>
              <a:t>It </a:t>
            </a:r>
            <a:r>
              <a:rPr lang="en-US" dirty="0"/>
              <a:t>provides the python interpreter with image editing capabilities. </a:t>
            </a:r>
            <a:endParaRPr lang="en-US" dirty="0" smtClean="0"/>
          </a:p>
          <a:p>
            <a:r>
              <a:rPr lang="en-US" dirty="0" smtClean="0"/>
              <a:t>An </a:t>
            </a:r>
            <a:r>
              <a:rPr lang="en-US" dirty="0"/>
              <a:t>image is a two-dimensional matrix of pixel values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2443457" y="1166229"/>
              <a:ext cx="4320" cy="158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0497" y="1154709"/>
                <a:ext cx="28080" cy="3816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497" y="3545647"/>
            <a:ext cx="4937428" cy="249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4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Pixel Representation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8137" y="1889759"/>
            <a:ext cx="7959634" cy="434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9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Pixel values stored in an image can be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/>
              <a:t>    RGB — a “three-tuple” consisting of the red, green, and blue values, all non-negative integers.</a:t>
            </a:r>
          </a:p>
          <a:p>
            <a:r>
              <a:rPr lang="en-US" dirty="0"/>
              <a:t>    L — a single “gray-scale” integer value representing the brightness of each pixel.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76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Images- Basic Colors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2843131"/>
              </p:ext>
            </p:extLst>
          </p:nvPr>
        </p:nvGraphicFramePr>
        <p:xfrm>
          <a:off x="838200" y="1690685"/>
          <a:ext cx="10515600" cy="3590769"/>
        </p:xfrm>
        <a:graphic>
          <a:graphicData uri="http://schemas.openxmlformats.org/drawingml/2006/table">
            <a:tbl>
              <a:tblPr/>
              <a:tblGrid>
                <a:gridCol w="3364992">
                  <a:extLst>
                    <a:ext uri="{9D8B030D-6E8A-4147-A177-3AD203B41FA5}">
                      <a16:colId xmlns:a16="http://schemas.microsoft.com/office/drawing/2014/main" val="952978973"/>
                    </a:ext>
                  </a:extLst>
                </a:gridCol>
                <a:gridCol w="7150608">
                  <a:extLst>
                    <a:ext uri="{9D8B030D-6E8A-4147-A177-3AD203B41FA5}">
                      <a16:colId xmlns:a16="http://schemas.microsoft.com/office/drawing/2014/main" val="3060667059"/>
                    </a:ext>
                  </a:extLst>
                </a:gridCol>
              </a:tblGrid>
              <a:tr h="512967">
                <a:tc>
                  <a:txBody>
                    <a:bodyPr/>
                    <a:lstStyle/>
                    <a:p>
                      <a:r>
                        <a:rPr lang="en-US"/>
                        <a:t>Color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(red, green, blue) value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257052"/>
                  </a:ext>
                </a:extLst>
              </a:tr>
              <a:tr h="512967">
                <a:tc>
                  <a:txBody>
                    <a:bodyPr/>
                    <a:lstStyle/>
                    <a:p>
                      <a:r>
                        <a:rPr lang="en-US"/>
                        <a:t>Black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(0, 0, 0)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4920842"/>
                  </a:ext>
                </a:extLst>
              </a:tr>
              <a:tr h="512967">
                <a:tc>
                  <a:txBody>
                    <a:bodyPr/>
                    <a:lstStyle/>
                    <a:p>
                      <a:r>
                        <a:rPr lang="en-US"/>
                        <a:t>Red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(255, 0, 0)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1377088"/>
                  </a:ext>
                </a:extLst>
              </a:tr>
              <a:tr h="512967">
                <a:tc>
                  <a:txBody>
                    <a:bodyPr/>
                    <a:lstStyle/>
                    <a:p>
                      <a:r>
                        <a:rPr lang="en-US"/>
                        <a:t>Green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(0, 255, 0)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8384507"/>
                  </a:ext>
                </a:extLst>
              </a:tr>
              <a:tr h="512967">
                <a:tc>
                  <a:txBody>
                    <a:bodyPr/>
                    <a:lstStyle/>
                    <a:p>
                      <a:r>
                        <a:rPr lang="en-US"/>
                        <a:t>Blue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(0, 0, 255)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6097783"/>
                  </a:ext>
                </a:extLst>
              </a:tr>
              <a:tr h="512967">
                <a:tc>
                  <a:txBody>
                    <a:bodyPr/>
                    <a:lstStyle/>
                    <a:p>
                      <a:r>
                        <a:rPr lang="en-US"/>
                        <a:t>White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(255, 255, 255)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360752"/>
                  </a:ext>
                </a:extLst>
              </a:tr>
              <a:tr h="512967">
                <a:tc>
                  <a:txBody>
                    <a:bodyPr/>
                    <a:lstStyle/>
                    <a:p>
                      <a:r>
                        <a:rPr lang="en-US" dirty="0"/>
                        <a:t>Light Gray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(122, 122, 122)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9395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735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Operations with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Using the Image Module we can:</a:t>
            </a:r>
          </a:p>
          <a:p>
            <a:r>
              <a:rPr lang="en-US" dirty="0" smtClean="0"/>
              <a:t>Open an Image from a path</a:t>
            </a:r>
          </a:p>
          <a:p>
            <a:r>
              <a:rPr lang="en-US" dirty="0" smtClean="0"/>
              <a:t>Save an Image</a:t>
            </a:r>
          </a:p>
          <a:p>
            <a:r>
              <a:rPr lang="en-US" dirty="0" smtClean="0"/>
              <a:t>Retrieve Size of the Image</a:t>
            </a:r>
          </a:p>
          <a:p>
            <a:r>
              <a:rPr lang="en-US" dirty="0" smtClean="0"/>
              <a:t>Rotate an Image</a:t>
            </a:r>
          </a:p>
          <a:p>
            <a:r>
              <a:rPr lang="en-US" dirty="0" smtClean="0"/>
              <a:t>Crop Image</a:t>
            </a:r>
          </a:p>
          <a:p>
            <a:r>
              <a:rPr lang="en-US" dirty="0" smtClean="0"/>
              <a:t>Resize Image</a:t>
            </a:r>
          </a:p>
          <a:p>
            <a:pPr marL="0" indent="0">
              <a:buNone/>
            </a:pPr>
            <a:r>
              <a:rPr lang="en-US" b="1" dirty="0" smtClean="0"/>
              <a:t>From ‘Images’ folder on </a:t>
            </a:r>
            <a:r>
              <a:rPr lang="en-US" b="1" dirty="0" err="1" smtClean="0"/>
              <a:t>Submitty</a:t>
            </a:r>
            <a:r>
              <a:rPr lang="en-US" b="1" dirty="0" smtClean="0"/>
              <a:t> download the 3 Images and save in your working directory.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2823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Changing the image:</a:t>
            </a:r>
          </a:p>
          <a:p>
            <a:r>
              <a:rPr lang="en-US" dirty="0" smtClean="0"/>
              <a:t>The functions we used so far did not change the actual object/image.</a:t>
            </a:r>
          </a:p>
          <a:p>
            <a:r>
              <a:rPr lang="en-US" dirty="0" smtClean="0"/>
              <a:t>There are methods that change the object:</a:t>
            </a:r>
          </a:p>
          <a:p>
            <a:pPr lvl="1"/>
            <a:r>
              <a:rPr lang="en-US" dirty="0" smtClean="0"/>
              <a:t>Copy</a:t>
            </a:r>
          </a:p>
          <a:p>
            <a:pPr lvl="1"/>
            <a:r>
              <a:rPr lang="en-US" dirty="0" smtClean="0"/>
              <a:t>Paste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74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function called </a:t>
            </a:r>
            <a:r>
              <a:rPr lang="en-US" dirty="0" err="1"/>
              <a:t>add_tuples</a:t>
            </a:r>
            <a:r>
              <a:rPr lang="en-US" dirty="0"/>
              <a:t> that takes three tuples, each with two values, and returns a single tuple with two values containing the sum of the values in the tuples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Test cases</a:t>
            </a:r>
          </a:p>
          <a:p>
            <a:r>
              <a:rPr lang="en-US" dirty="0" err="1"/>
              <a:t>add_tuples</a:t>
            </a:r>
            <a:r>
              <a:rPr lang="en-US" dirty="0"/>
              <a:t>( (1,4), (8,3), (14,0) ) : (23, 7)</a:t>
            </a:r>
          </a:p>
          <a:p>
            <a:r>
              <a:rPr lang="en-US" dirty="0" err="1" smtClean="0"/>
              <a:t>add_tuples</a:t>
            </a:r>
            <a:r>
              <a:rPr lang="en-US" dirty="0"/>
              <a:t>( (3,2), (11,1), (-2,6) ): (12, 9)</a:t>
            </a:r>
          </a:p>
        </p:txBody>
      </p:sp>
    </p:spTree>
    <p:extLst>
      <p:ext uri="{BB962C8B-B14F-4D97-AF65-F5344CB8AC3E}">
        <p14:creationId xmlns:p14="http://schemas.microsoft.com/office/powerpoint/2010/main" val="4601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 an image (your own or from google)</a:t>
            </a:r>
            <a:r>
              <a:rPr lang="en-US" dirty="0"/>
              <a:t> </a:t>
            </a:r>
            <a:r>
              <a:rPr lang="en-US" dirty="0" smtClean="0"/>
              <a:t>and do the following:</a:t>
            </a:r>
          </a:p>
          <a:p>
            <a:r>
              <a:rPr lang="en-US" dirty="0" smtClean="0"/>
              <a:t>Read the image into python</a:t>
            </a:r>
          </a:p>
          <a:p>
            <a:r>
              <a:rPr lang="en-US" dirty="0" smtClean="0"/>
              <a:t>Crop it (Based on the size of the Image crop half – for both x and y co-ordinates)</a:t>
            </a:r>
          </a:p>
          <a:p>
            <a:r>
              <a:rPr lang="en-US" dirty="0" smtClean="0"/>
              <a:t>Covert it to grayscale</a:t>
            </a:r>
          </a:p>
          <a:p>
            <a:r>
              <a:rPr lang="en-US" dirty="0" smtClean="0"/>
              <a:t>Save it in your working folder.</a:t>
            </a:r>
          </a:p>
        </p:txBody>
      </p:sp>
    </p:spTree>
    <p:extLst>
      <p:ext uri="{BB962C8B-B14F-4D97-AF65-F5344CB8AC3E}">
        <p14:creationId xmlns:p14="http://schemas.microsoft.com/office/powerpoint/2010/main" val="92493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880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75C5C-406F-684C-9CAC-94E086103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8CAC9-94A7-7E4A-B397-704243669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8928"/>
            <a:ext cx="10515600" cy="4848035"/>
          </a:xfrm>
        </p:spPr>
        <p:txBody>
          <a:bodyPr>
            <a:normAutofit/>
          </a:bodyPr>
          <a:lstStyle/>
          <a:p>
            <a:r>
              <a:rPr lang="en-US" dirty="0"/>
              <a:t>Exam 1 scheduled for February </a:t>
            </a:r>
            <a:r>
              <a:rPr lang="en-US" dirty="0" smtClean="0"/>
              <a:t>14</a:t>
            </a:r>
          </a:p>
          <a:p>
            <a:r>
              <a:rPr lang="en-US" dirty="0" smtClean="0"/>
              <a:t>Everything covered until last lecture(Lecture 8)</a:t>
            </a:r>
            <a:endParaRPr lang="en-US" dirty="0"/>
          </a:p>
          <a:p>
            <a:r>
              <a:rPr lang="en-US" dirty="0" smtClean="0"/>
              <a:t>Homework 5 will be posted Next Week.</a:t>
            </a:r>
          </a:p>
          <a:p>
            <a:r>
              <a:rPr lang="en-US" dirty="0" smtClean="0"/>
              <a:t>No Homework this week.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4883897" y="3345309"/>
              <a:ext cx="5040" cy="50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72017" y="3333429"/>
                <a:ext cx="27720" cy="2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879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9B98-4665-2148-A0B2-C543C4251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29993"/>
            <a:ext cx="10515600" cy="1325563"/>
          </a:xfrm>
        </p:spPr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08DE5-C10C-1243-998A-74D00326C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</a:p>
          <a:p>
            <a:r>
              <a:rPr lang="en-US" dirty="0" smtClean="0"/>
              <a:t>Packages and Modules</a:t>
            </a:r>
          </a:p>
          <a:p>
            <a:r>
              <a:rPr lang="en-US" dirty="0" smtClean="0"/>
              <a:t>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08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ED1ED1C-DB08-364F-A5AF-CE5547FE41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0395195"/>
              </p:ext>
            </p:extLst>
          </p:nvPr>
        </p:nvGraphicFramePr>
        <p:xfrm>
          <a:off x="838200" y="1491175"/>
          <a:ext cx="10515600" cy="47190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236180480"/>
                    </a:ext>
                  </a:extLst>
                </a:gridCol>
                <a:gridCol w="2155874">
                  <a:extLst>
                    <a:ext uri="{9D8B030D-6E8A-4147-A177-3AD203B41FA5}">
                      <a16:colId xmlns:a16="http://schemas.microsoft.com/office/drawing/2014/main" val="2215140655"/>
                    </a:ext>
                  </a:extLst>
                </a:gridCol>
                <a:gridCol w="4854526">
                  <a:extLst>
                    <a:ext uri="{9D8B030D-6E8A-4147-A177-3AD203B41FA5}">
                      <a16:colId xmlns:a16="http://schemas.microsoft.com/office/drawing/2014/main" val="156148418"/>
                    </a:ext>
                  </a:extLst>
                </a:gridCol>
              </a:tblGrid>
              <a:tr h="400760">
                <a:tc>
                  <a:txBody>
                    <a:bodyPr/>
                    <a:lstStyle/>
                    <a:p>
                      <a:r>
                        <a:rPr lang="en-US" dirty="0"/>
                        <a:t>Name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(representation)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994957"/>
                  </a:ext>
                </a:extLst>
              </a:tr>
              <a:tr h="400760">
                <a:tc>
                  <a:txBody>
                    <a:bodyPr/>
                    <a:lstStyle/>
                    <a:p>
                      <a:r>
                        <a:rPr lang="en-US" dirty="0"/>
                        <a:t>Integers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Whole Numbers: 1, 5 , 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693170"/>
                  </a:ext>
                </a:extLst>
              </a:tr>
              <a:tr h="400760">
                <a:tc>
                  <a:txBody>
                    <a:bodyPr/>
                    <a:lstStyle/>
                    <a:p>
                      <a:r>
                        <a:rPr lang="en-US" dirty="0"/>
                        <a:t>Floating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Decimal: 2.3, 4.6, 23.15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86591"/>
                  </a:ext>
                </a:extLst>
              </a:tr>
              <a:tr h="691723">
                <a:tc>
                  <a:txBody>
                    <a:bodyPr/>
                    <a:lstStyle/>
                    <a:p>
                      <a:r>
                        <a:rPr lang="en-US" dirty="0"/>
                        <a:t>Strings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Ordered sequence of characters: “hello” “Sam” “2000”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678305"/>
                  </a:ext>
                </a:extLst>
              </a:tr>
              <a:tr h="400760">
                <a:tc>
                  <a:txBody>
                    <a:bodyPr/>
                    <a:lstStyle/>
                    <a:p>
                      <a:r>
                        <a:rPr lang="en-US" dirty="0"/>
                        <a:t>Lists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Ordered sequence of objects: [10, “hello”, 500.5]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833501"/>
                  </a:ext>
                </a:extLst>
              </a:tr>
              <a:tr h="691723">
                <a:tc>
                  <a:txBody>
                    <a:bodyPr/>
                    <a:lstStyle/>
                    <a:p>
                      <a:r>
                        <a:rPr lang="en-US" dirty="0"/>
                        <a:t>Dictionary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dict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Unordered Key Value pairs: {“</a:t>
                      </a:r>
                      <a:r>
                        <a:rPr lang="en-US" dirty="0" err="1"/>
                        <a:t>mykey</a:t>
                      </a:r>
                      <a:r>
                        <a:rPr lang="en-US" dirty="0"/>
                        <a:t>”:”Value”, “place”: “New York”}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811264"/>
                  </a:ext>
                </a:extLst>
              </a:tr>
              <a:tr h="691723">
                <a:tc>
                  <a:txBody>
                    <a:bodyPr/>
                    <a:lstStyle/>
                    <a:p>
                      <a:r>
                        <a:rPr lang="en-US" dirty="0"/>
                        <a:t>Tuples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tup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Ordered immutable sequence of objects: (100,”Hello”, 20.5)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795918"/>
                  </a:ext>
                </a:extLst>
              </a:tr>
              <a:tr h="400760">
                <a:tc>
                  <a:txBody>
                    <a:bodyPr/>
                    <a:lstStyle/>
                    <a:p>
                      <a:r>
                        <a:rPr lang="en-US" dirty="0"/>
                        <a:t>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Unordered collection of unique objects: {“</a:t>
                      </a:r>
                      <a:r>
                        <a:rPr lang="en-US" dirty="0" err="1"/>
                        <a:t>a”,”b</a:t>
                      </a:r>
                      <a:r>
                        <a:rPr lang="en-US" dirty="0"/>
                        <a:t>”}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884691"/>
                  </a:ext>
                </a:extLst>
              </a:tr>
              <a:tr h="400760">
                <a:tc>
                  <a:txBody>
                    <a:bodyPr/>
                    <a:lstStyle/>
                    <a:p>
                      <a:r>
                        <a:rPr lang="en-US" dirty="0"/>
                        <a:t>Booleans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Logical Value: True,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759687"/>
                  </a:ext>
                </a:extLst>
              </a:tr>
            </a:tbl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5035"/>
          </a:xfrm>
        </p:spPr>
        <p:txBody>
          <a:bodyPr/>
          <a:lstStyle/>
          <a:p>
            <a:r>
              <a:rPr lang="en-US" dirty="0" smtClean="0"/>
              <a:t>Object Types (Lecture 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71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Tuple is a collection of Python objects separated by commas. </a:t>
            </a:r>
            <a:endParaRPr lang="en-US" dirty="0" smtClean="0"/>
          </a:p>
          <a:p>
            <a:r>
              <a:rPr lang="en-US" dirty="0" smtClean="0"/>
              <a:t>In a few ways </a:t>
            </a:r>
            <a:r>
              <a:rPr lang="en-US" dirty="0"/>
              <a:t>a tuple is similar to a </a:t>
            </a:r>
            <a:r>
              <a:rPr lang="en-US" dirty="0" smtClean="0"/>
              <a:t>string </a:t>
            </a:r>
            <a:r>
              <a:rPr lang="en-US" dirty="0"/>
              <a:t>in terms of </a:t>
            </a:r>
            <a:r>
              <a:rPr lang="en-US" dirty="0" smtClean="0"/>
              <a:t>indexing</a:t>
            </a:r>
            <a:r>
              <a:rPr lang="en-US" dirty="0"/>
              <a:t> </a:t>
            </a:r>
            <a:r>
              <a:rPr lang="en-US" dirty="0" smtClean="0"/>
              <a:t>and slicing.</a:t>
            </a:r>
          </a:p>
          <a:p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tuple is </a:t>
            </a:r>
            <a:r>
              <a:rPr lang="en-US" b="1" dirty="0"/>
              <a:t>immutable</a:t>
            </a:r>
            <a:r>
              <a:rPr lang="en-US" dirty="0"/>
              <a:t> </a:t>
            </a:r>
            <a:r>
              <a:rPr lang="en-US" dirty="0" smtClean="0"/>
              <a:t>i.e. once an element is inside a tuple it cannot be re-assigned.</a:t>
            </a:r>
          </a:p>
          <a:p>
            <a:r>
              <a:rPr lang="en-US" dirty="0" smtClean="0"/>
              <a:t>You can change the entire tuple but not a part of it.</a:t>
            </a:r>
          </a:p>
          <a:p>
            <a:r>
              <a:rPr lang="en-US" dirty="0" smtClean="0"/>
              <a:t>We use Parenthesis to denote Tuples:</a:t>
            </a:r>
          </a:p>
          <a:p>
            <a:r>
              <a:rPr lang="en-US" dirty="0" smtClean="0"/>
              <a:t>E.g. (1,2,3)</a:t>
            </a:r>
          </a:p>
        </p:txBody>
      </p:sp>
    </p:spTree>
    <p:extLst>
      <p:ext uri="{BB962C8B-B14F-4D97-AF65-F5344CB8AC3E}">
        <p14:creationId xmlns:p14="http://schemas.microsoft.com/office/powerpoint/2010/main" val="23916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Tuples used for?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Mostly for multiple assignment</a:t>
            </a:r>
          </a:p>
          <a:p>
            <a:r>
              <a:rPr lang="en-US" dirty="0" smtClean="0"/>
              <a:t>Write functions that return multiple values</a:t>
            </a:r>
          </a:p>
          <a:p>
            <a:r>
              <a:rPr lang="en-US" dirty="0" smtClean="0"/>
              <a:t>Let’s check in python.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43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Modules – Modular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Process </a:t>
            </a:r>
            <a:r>
              <a:rPr lang="en-US" dirty="0"/>
              <a:t>of breaking a </a:t>
            </a:r>
            <a:r>
              <a:rPr lang="en-US" dirty="0" smtClean="0"/>
              <a:t>large programming problem </a:t>
            </a:r>
            <a:r>
              <a:rPr lang="en-US" dirty="0"/>
              <a:t>into separate, smaller, more manageable subtasks or </a:t>
            </a:r>
            <a:r>
              <a:rPr lang="en-US" b="1" dirty="0" smtClean="0"/>
              <a:t>modules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Advantages </a:t>
            </a:r>
            <a:r>
              <a:rPr lang="en-US" dirty="0"/>
              <a:t>to </a:t>
            </a:r>
            <a:r>
              <a:rPr lang="en-US" b="1" dirty="0"/>
              <a:t>modularizing</a:t>
            </a:r>
            <a:r>
              <a:rPr lang="en-US" dirty="0"/>
              <a:t> </a:t>
            </a:r>
            <a:r>
              <a:rPr lang="en-US" dirty="0" smtClean="0"/>
              <a:t>code:</a:t>
            </a:r>
          </a:p>
          <a:p>
            <a:pPr lvl="1"/>
            <a:r>
              <a:rPr lang="en-US" b="1" dirty="0"/>
              <a:t>Simplicity:</a:t>
            </a:r>
            <a:r>
              <a:rPr lang="en-US" dirty="0"/>
              <a:t> </a:t>
            </a:r>
            <a:r>
              <a:rPr lang="en-US" dirty="0" smtClean="0"/>
              <a:t>Instead of focusing </a:t>
            </a:r>
            <a:r>
              <a:rPr lang="en-US" dirty="0"/>
              <a:t>on </a:t>
            </a:r>
            <a:r>
              <a:rPr lang="en-US" dirty="0" smtClean="0"/>
              <a:t>an </a:t>
            </a:r>
            <a:r>
              <a:rPr lang="en-US" dirty="0"/>
              <a:t>entire </a:t>
            </a:r>
            <a:r>
              <a:rPr lang="en-US" dirty="0" smtClean="0"/>
              <a:t>problem, </a:t>
            </a:r>
            <a:r>
              <a:rPr lang="en-US" dirty="0"/>
              <a:t>a module typically focuses on one relatively small portion of the problem.  </a:t>
            </a:r>
            <a:endParaRPr lang="en-US" dirty="0" smtClean="0"/>
          </a:p>
          <a:p>
            <a:pPr lvl="1"/>
            <a:r>
              <a:rPr lang="en-US" b="1" dirty="0" smtClean="0"/>
              <a:t>Maintainability: </a:t>
            </a:r>
            <a:r>
              <a:rPr lang="en-US" dirty="0" smtClean="0"/>
              <a:t>There is a less chance that changes in one module will impact other parts of the program.</a:t>
            </a:r>
          </a:p>
          <a:p>
            <a:pPr lvl="1"/>
            <a:r>
              <a:rPr lang="en-US" b="1" dirty="0" smtClean="0"/>
              <a:t>Reusability: </a:t>
            </a:r>
            <a:r>
              <a:rPr lang="en-US" dirty="0" smtClean="0"/>
              <a:t>The same module can be used by various programs.</a:t>
            </a:r>
          </a:p>
          <a:p>
            <a:pPr lvl="1"/>
            <a:r>
              <a:rPr lang="en-US" b="1" dirty="0"/>
              <a:t>Scoping:</a:t>
            </a:r>
            <a:r>
              <a:rPr lang="en-US" dirty="0"/>
              <a:t> Modules typically define a separate </a:t>
            </a:r>
            <a:r>
              <a:rPr lang="en-US" b="1" dirty="0"/>
              <a:t>namespace</a:t>
            </a:r>
            <a:r>
              <a:rPr lang="en-US" dirty="0"/>
              <a:t>, which helps avoid </a:t>
            </a:r>
            <a:r>
              <a:rPr lang="en-US" dirty="0" smtClean="0"/>
              <a:t>confusion </a:t>
            </a:r>
            <a:r>
              <a:rPr lang="en-US" dirty="0"/>
              <a:t>between identifiers in different areas of a program. 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49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Collection of Python objects stored in one place/file.</a:t>
            </a:r>
          </a:p>
          <a:p>
            <a:r>
              <a:rPr lang="en-US" dirty="0" smtClean="0"/>
              <a:t>Syntax</a:t>
            </a:r>
          </a:p>
          <a:p>
            <a:pPr lvl="1"/>
            <a:r>
              <a:rPr lang="en-US" dirty="0"/>
              <a:t>import </a:t>
            </a:r>
            <a:r>
              <a:rPr lang="en-US" dirty="0" err="1"/>
              <a:t>module_name</a:t>
            </a:r>
            <a:endParaRPr lang="en-US" dirty="0"/>
          </a:p>
          <a:p>
            <a:pPr lvl="1"/>
            <a:r>
              <a:rPr lang="en-US" dirty="0" err="1" smtClean="0"/>
              <a:t>module_name.function</a:t>
            </a:r>
            <a:r>
              <a:rPr lang="en-US" dirty="0" smtClean="0"/>
              <a:t>(arguments)</a:t>
            </a:r>
          </a:p>
          <a:p>
            <a:r>
              <a:rPr lang="en-US" dirty="0" smtClean="0"/>
              <a:t>Problem: We need to calculate the area of a circle, cone, cylinder and sphere.</a:t>
            </a:r>
          </a:p>
          <a:p>
            <a:r>
              <a:rPr lang="en-US" dirty="0" smtClean="0"/>
              <a:t>Need to use these calculations multiple times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9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Packages: </a:t>
            </a:r>
            <a:r>
              <a:rPr lang="en-US" dirty="0" err="1" smtClean="0"/>
              <a:t>PiPy</a:t>
            </a:r>
            <a:r>
              <a:rPr lang="en-US" dirty="0" smtClean="0"/>
              <a:t> and Pip Install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PiPy</a:t>
            </a:r>
            <a:r>
              <a:rPr lang="en-US" dirty="0" smtClean="0"/>
              <a:t> is a Python repository for open source third party Python packages.</a:t>
            </a:r>
          </a:p>
          <a:p>
            <a:r>
              <a:rPr lang="en-US" dirty="0" smtClean="0"/>
              <a:t>We have used libraries that are built-in with Python.</a:t>
            </a:r>
          </a:p>
          <a:p>
            <a:r>
              <a:rPr lang="en-US" dirty="0" smtClean="0"/>
              <a:t>We can use the libraries that are shared on </a:t>
            </a:r>
            <a:r>
              <a:rPr lang="en-US" dirty="0" err="1" smtClean="0"/>
              <a:t>PiPy</a:t>
            </a:r>
            <a:r>
              <a:rPr lang="en-US" dirty="0" smtClean="0"/>
              <a:t> (called packages)</a:t>
            </a:r>
          </a:p>
          <a:p>
            <a:r>
              <a:rPr lang="en-US" dirty="0" smtClean="0"/>
              <a:t>We need to use pip install command (at the command line) to install these packages</a:t>
            </a:r>
          </a:p>
          <a:p>
            <a:r>
              <a:rPr lang="en-US" dirty="0" smtClean="0"/>
              <a:t>Go to Anaconda prompt and type </a:t>
            </a:r>
            <a:r>
              <a:rPr lang="en-US" b="1" dirty="0" smtClean="0"/>
              <a:t>pip install &lt;</a:t>
            </a:r>
            <a:r>
              <a:rPr lang="en-US" b="1" dirty="0" err="1" smtClean="0"/>
              <a:t>package_name</a:t>
            </a:r>
            <a:r>
              <a:rPr lang="en-US" b="1" dirty="0" smtClean="0"/>
              <a:t>&gt;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7457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2015TemplateColors">
      <a:dk1>
        <a:sysClr val="windowText" lastClr="000000"/>
      </a:dk1>
      <a:lt1>
        <a:sysClr val="window" lastClr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9504</TotalTime>
  <Words>905</Words>
  <Application>Microsoft Office PowerPoint</Application>
  <PresentationFormat>Widescreen</PresentationFormat>
  <Paragraphs>132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Wingdings</vt:lpstr>
      <vt:lpstr>1_Office Theme</vt:lpstr>
      <vt:lpstr>Office Theme</vt:lpstr>
      <vt:lpstr>Lecture 9: Introduction to Computer Programming Course - CS1010</vt:lpstr>
      <vt:lpstr>Announcements</vt:lpstr>
      <vt:lpstr>Goals for today</vt:lpstr>
      <vt:lpstr>Object Types (Lecture 2)</vt:lpstr>
      <vt:lpstr>Tuple Data Type</vt:lpstr>
      <vt:lpstr>What are Tuples used for?</vt:lpstr>
      <vt:lpstr>Modules – Modular Programming</vt:lpstr>
      <vt:lpstr>Modules</vt:lpstr>
      <vt:lpstr>Packages: PiPy and Pip Install</vt:lpstr>
      <vt:lpstr>Example</vt:lpstr>
      <vt:lpstr>Images</vt:lpstr>
      <vt:lpstr>Pixel Representation</vt:lpstr>
      <vt:lpstr>Images</vt:lpstr>
      <vt:lpstr>Images- Basic Colors</vt:lpstr>
      <vt:lpstr>Operations with Images</vt:lpstr>
      <vt:lpstr>More Operations</vt:lpstr>
      <vt:lpstr>Problem 1</vt:lpstr>
      <vt:lpstr>Problem 2</vt:lpstr>
      <vt:lpstr>Next Lecture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7: Introduction to Computer Programming Course - CS1010</dc:title>
  <dc:creator>Uzma Mushtaque</dc:creator>
  <cp:lastModifiedBy>mushtu</cp:lastModifiedBy>
  <cp:revision>129</cp:revision>
  <dcterms:created xsi:type="dcterms:W3CDTF">2019-02-04T15:19:36Z</dcterms:created>
  <dcterms:modified xsi:type="dcterms:W3CDTF">2019-03-09T16:53:00Z</dcterms:modified>
</cp:coreProperties>
</file>